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1756" r:id="rId3"/>
    <p:sldId id="1802" r:id="rId4"/>
    <p:sldId id="1816" r:id="rId5"/>
    <p:sldId id="1803" r:id="rId6"/>
    <p:sldId id="1806" r:id="rId7"/>
    <p:sldId id="1804" r:id="rId8"/>
    <p:sldId id="1807" r:id="rId9"/>
    <p:sldId id="1818" r:id="rId10"/>
    <p:sldId id="1819" r:id="rId11"/>
    <p:sldId id="1820" r:id="rId12"/>
    <p:sldId id="1821" r:id="rId13"/>
    <p:sldId id="1809" r:id="rId14"/>
    <p:sldId id="1812" r:id="rId15"/>
    <p:sldId id="1813" r:id="rId16"/>
    <p:sldId id="1823" r:id="rId17"/>
    <p:sldId id="1824" r:id="rId18"/>
    <p:sldId id="1822" r:id="rId19"/>
    <p:sldId id="1764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AD47A8F3-D23A-4AD9-AED8-D8A7222EF2C2}">
          <p14:sldIdLst/>
        </p14:section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1756"/>
          </p14:sldIdLst>
        </p14:section>
        <p14:section name="内容页" id="{EB11151C-0E14-47B0-8218-1431BF894351}">
          <p14:sldIdLst>
            <p14:sldId id="1802"/>
            <p14:sldId id="1816"/>
            <p14:sldId id="1803"/>
            <p14:sldId id="1806"/>
            <p14:sldId id="1804"/>
            <p14:sldId id="1807"/>
            <p14:sldId id="1818"/>
            <p14:sldId id="1819"/>
            <p14:sldId id="1820"/>
            <p14:sldId id="1821"/>
            <p14:sldId id="1809"/>
            <p14:sldId id="1812"/>
            <p14:sldId id="1813"/>
            <p14:sldId id="1823"/>
            <p14:sldId id="1824"/>
            <p14:sldId id="1822"/>
          </p14:sldIdLst>
        </p14:section>
        <p14:section name="封底" id="{843E591D-6EE2-4691-951C-C0C689F22170}">
          <p14:sldIdLst>
            <p14:sldId id="1764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175F8B"/>
    <a:srgbClr val="E0CFBD"/>
    <a:srgbClr val="A6203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04" autoAdjust="0"/>
    <p:restoredTop sz="83129" autoAdjust="0"/>
  </p:normalViewPr>
  <p:slideViewPr>
    <p:cSldViewPr snapToGrid="0" showGuides="1">
      <p:cViewPr varScale="1">
        <p:scale>
          <a:sx n="87" d="100"/>
          <a:sy n="87" d="100"/>
        </p:scale>
        <p:origin x="60" y="156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2024/5/27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03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290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018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66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326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44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78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62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64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08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32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071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374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4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25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69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2F5E00-5B9C-41CD-8DF8-3181F8B0B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/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64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6EDAD85A-00BB-47A7-945B-4BAF53F476FD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CA077194-128D-476C-9745-132314CF1629}"/>
              </a:ext>
            </a:extLst>
          </p:cNvPr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A72677-C77E-4DF3-961C-0D55EE5FE60F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D7406884-F6F7-442D-BB0B-4D2F904BE4DC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9238C4-73E9-4488-8236-D27469F385A0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7061D244-FA47-4839-A801-9A944FFF8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6223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1107AAF-A38A-4F6B-A303-6BFFA7057256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FCB1C2D-E807-4882-9B9F-157ACC01138E}"/>
              </a:ext>
            </a:extLst>
          </p:cNvPr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C95B42-F77C-4B76-B4A2-8859F6694536}"/>
              </a:ext>
            </a:extLst>
          </p:cNvPr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6630DFA-0FAF-4302-A188-320C0BF52F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8618642-794D-460D-A5F1-EF34C9731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>
            <a:extLst>
              <a:ext uri="{FF2B5EF4-FFF2-40B4-BE49-F238E27FC236}">
                <a16:creationId xmlns:a16="http://schemas.microsoft.com/office/drawing/2014/main" id="{62BC467B-8A28-4AF3-9D04-F540A60E1F49}"/>
              </a:ext>
            </a:extLst>
          </p:cNvPr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5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0A6CD1AB-0EA7-41C2-A48C-02E63ABB39C5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A886509-BB94-48D6-B91C-A98B6C84EBDA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8A9A7-A5BB-4C53-996F-B184AF28C8FB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23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1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64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2426BE-E934-474B-AA84-5FDF1A716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186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>
            <a:extLst>
              <a:ext uri="{FF2B5EF4-FFF2-40B4-BE49-F238E27FC236}">
                <a16:creationId xmlns:a16="http://schemas.microsoft.com/office/drawing/2014/main" id="{97D16C68-09BE-48D4-B317-0E62385A4AB7}"/>
              </a:ext>
            </a:extLst>
          </p:cNvPr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333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>
            <a:extLst>
              <a:ext uri="{FF2B5EF4-FFF2-40B4-BE49-F238E27FC236}">
                <a16:creationId xmlns:a16="http://schemas.microsoft.com/office/drawing/2014/main" id="{724F8D4B-8C2E-4306-B787-654B6E9690BC}"/>
              </a:ext>
            </a:extLst>
          </p:cNvPr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D6EAB5C-51C9-44D9-9038-D6187D86B09C}"/>
              </a:ext>
            </a:extLst>
          </p:cNvPr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" fmla="*/ 5092700 w 9051317"/>
              <a:gd name="connsiteY0" fmla="*/ 0 h 6884544"/>
              <a:gd name="connsiteX1" fmla="*/ 8724495 w 9051317"/>
              <a:gd name="connsiteY1" fmla="*/ 12700 h 6884544"/>
              <a:gd name="connsiteX2" fmla="*/ 8832115 w 9051317"/>
              <a:gd name="connsiteY2" fmla="*/ 478995 h 6884544"/>
              <a:gd name="connsiteX3" fmla="*/ 9051317 w 9051317"/>
              <a:gd name="connsiteY3" fmla="*/ 2653428 h 6884544"/>
              <a:gd name="connsiteX4" fmla="*/ 8203435 w 9051317"/>
              <a:gd name="connsiteY4" fmla="*/ 6853135 h 6884544"/>
              <a:gd name="connsiteX5" fmla="*/ 8189236 w 9051317"/>
              <a:gd name="connsiteY5" fmla="*/ 6884544 h 6884544"/>
              <a:gd name="connsiteX6" fmla="*/ 0 w 9051317"/>
              <a:gd name="connsiteY6" fmla="*/ 6884544 h 6884544"/>
              <a:gd name="connsiteX7" fmla="*/ 5092700 w 9051317"/>
              <a:gd name="connsiteY7" fmla="*/ 0 h 6884544"/>
              <a:gd name="connsiteX0" fmla="*/ 0 w 3958617"/>
              <a:gd name="connsiteY0" fmla="*/ 0 h 6884544"/>
              <a:gd name="connsiteX1" fmla="*/ 3631795 w 3958617"/>
              <a:gd name="connsiteY1" fmla="*/ 12700 h 6884544"/>
              <a:gd name="connsiteX2" fmla="*/ 3739415 w 3958617"/>
              <a:gd name="connsiteY2" fmla="*/ 478995 h 6884544"/>
              <a:gd name="connsiteX3" fmla="*/ 3958617 w 3958617"/>
              <a:gd name="connsiteY3" fmla="*/ 2653428 h 6884544"/>
              <a:gd name="connsiteX4" fmla="*/ 3110735 w 3958617"/>
              <a:gd name="connsiteY4" fmla="*/ 6853135 h 6884544"/>
              <a:gd name="connsiteX5" fmla="*/ 3096536 w 3958617"/>
              <a:gd name="connsiteY5" fmla="*/ 6884544 h 6884544"/>
              <a:gd name="connsiteX6" fmla="*/ 0 w 3958617"/>
              <a:gd name="connsiteY6" fmla="*/ 6884544 h 6884544"/>
              <a:gd name="connsiteX7" fmla="*/ 0 w 3958617"/>
              <a:gd name="connsiteY7" fmla="*/ 0 h 688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B2CC4E1-7380-47A3-B004-2A40D778D829}"/>
              </a:ext>
            </a:extLst>
          </p:cNvPr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" fmla="*/ 4523504 w 7775476"/>
              <a:gd name="connsiteY0" fmla="*/ 0 h 6870674"/>
              <a:gd name="connsiteX1" fmla="*/ 7326808 w 7775476"/>
              <a:gd name="connsiteY1" fmla="*/ 12674 h 6870674"/>
              <a:gd name="connsiteX2" fmla="*/ 7370317 w 7775476"/>
              <a:gd name="connsiteY2" fmla="*/ 119746 h 6870674"/>
              <a:gd name="connsiteX3" fmla="*/ 7775476 w 7775476"/>
              <a:gd name="connsiteY3" fmla="*/ 2347313 h 6870674"/>
              <a:gd name="connsiteX4" fmla="*/ 6040912 w 7775476"/>
              <a:gd name="connsiteY4" fmla="*/ 6703392 h 6870674"/>
              <a:gd name="connsiteX5" fmla="*/ 5876541 w 7775476"/>
              <a:gd name="connsiteY5" fmla="*/ 6870674 h 6870674"/>
              <a:gd name="connsiteX6" fmla="*/ 0 w 7775476"/>
              <a:gd name="connsiteY6" fmla="*/ 6870674 h 6870674"/>
              <a:gd name="connsiteX7" fmla="*/ 4523504 w 7775476"/>
              <a:gd name="connsiteY7" fmla="*/ 0 h 6870674"/>
              <a:gd name="connsiteX0" fmla="*/ 0 w 3251972"/>
              <a:gd name="connsiteY0" fmla="*/ 0 h 6870674"/>
              <a:gd name="connsiteX1" fmla="*/ 2803304 w 3251972"/>
              <a:gd name="connsiteY1" fmla="*/ 12674 h 6870674"/>
              <a:gd name="connsiteX2" fmla="*/ 2846813 w 3251972"/>
              <a:gd name="connsiteY2" fmla="*/ 119746 h 6870674"/>
              <a:gd name="connsiteX3" fmla="*/ 3251972 w 3251972"/>
              <a:gd name="connsiteY3" fmla="*/ 2347313 h 6870674"/>
              <a:gd name="connsiteX4" fmla="*/ 1517408 w 3251972"/>
              <a:gd name="connsiteY4" fmla="*/ 6703392 h 6870674"/>
              <a:gd name="connsiteX5" fmla="*/ 1353037 w 3251972"/>
              <a:gd name="connsiteY5" fmla="*/ 6870674 h 6870674"/>
              <a:gd name="connsiteX6" fmla="*/ 0 w 3251972"/>
              <a:gd name="connsiteY6" fmla="*/ 6858000 h 6870674"/>
              <a:gd name="connsiteX7" fmla="*/ 0 w 3251972"/>
              <a:gd name="connsiteY7" fmla="*/ 0 h 687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>
            <a:extLst>
              <a:ext uri="{FF2B5EF4-FFF2-40B4-BE49-F238E27FC236}">
                <a16:creationId xmlns:a16="http://schemas.microsoft.com/office/drawing/2014/main" id="{BEBD6282-AE46-4FC1-BD41-226149B53843}"/>
              </a:ext>
            </a:extLst>
          </p:cNvPr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453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B79D9FE-9926-4B65-873C-101156698B56}"/>
              </a:ext>
            </a:extLst>
          </p:cNvPr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ED53AB2-8A56-464B-B4B9-C961F4B31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9A4FD3-F506-4606-A295-6F8FD7776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3">
            <a:extLst>
              <a:ext uri="{FF2B5EF4-FFF2-40B4-BE49-F238E27FC236}">
                <a16:creationId xmlns:a16="http://schemas.microsoft.com/office/drawing/2014/main" id="{3340E65D-34C4-46A8-BF3C-A598C812F427}"/>
              </a:ext>
            </a:extLst>
          </p:cNvPr>
          <p:cNvSpPr txBox="1">
            <a:spLocks/>
          </p:cNvSpPr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272E20-54D5-4331-9A61-EED5BEA34270}"/>
              </a:ext>
            </a:extLst>
          </p:cNvPr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9375F3-17D9-4F26-A5A8-65B1D2F88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277559-1A23-4398-9EE5-991AD8C5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9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67FC2370-9903-431E-9BFF-5851F1A7F254}"/>
              </a:ext>
            </a:extLst>
          </p:cNvPr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38471D-4522-426B-8825-789963116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E2D012-770F-467C-AB53-8051EA55EFDF}"/>
              </a:ext>
            </a:extLst>
          </p:cNvPr>
          <p:cNvCxnSpPr>
            <a:cxnSpLocks/>
          </p:cNvCxnSpPr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26385CF2-BF7F-4D1B-B7F7-C14846B24D94}"/>
              </a:ext>
            </a:extLst>
          </p:cNvPr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FD3512-4D16-4604-BEE9-BB330CE60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48C9C3-6044-43DE-BE80-7786E0BE3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3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9C3CF109-AFDF-4405-B2CB-EE413ABA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70" r:id="rId2"/>
    <p:sldLayoutId id="2147483692" r:id="rId3"/>
    <p:sldLayoutId id="2147483693" r:id="rId4"/>
    <p:sldLayoutId id="2147483697" r:id="rId5"/>
    <p:sldLayoutId id="2147483675" r:id="rId6"/>
    <p:sldLayoutId id="2147483680" r:id="rId7"/>
    <p:sldLayoutId id="2147483696" r:id="rId8"/>
    <p:sldLayoutId id="2147483681" r:id="rId9"/>
    <p:sldLayoutId id="2147483651" r:id="rId10"/>
    <p:sldLayoutId id="2147483695" r:id="rId11"/>
    <p:sldLayoutId id="2147483684" r:id="rId12"/>
    <p:sldLayoutId id="2147483652" r:id="rId13"/>
    <p:sldLayoutId id="214748369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4" y="1581619"/>
            <a:ext cx="7854983" cy="1776057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sz="4800" spc="600" dirty="0"/>
              <a:t>嵌入式系统与接口技术</a:t>
            </a:r>
            <a:br>
              <a:rPr lang="en-US" altLang="zh-CN" spc="600" dirty="0"/>
            </a:br>
            <a:r>
              <a:rPr lang="zh-CN" altLang="en-US" sz="3200" spc="600" dirty="0"/>
              <a:t>实验</a:t>
            </a:r>
            <a:r>
              <a:rPr lang="en-US" altLang="zh-CN" sz="3200" spc="600" dirty="0"/>
              <a:t>3</a:t>
            </a:r>
            <a:r>
              <a:rPr lang="zh-CN" altLang="en-US" sz="3200" spc="600" dirty="0"/>
              <a:t>：</a:t>
            </a:r>
            <a:r>
              <a:rPr lang="en-US" altLang="zh-CN" sz="3200" spc="600" dirty="0"/>
              <a:t>UART </a:t>
            </a:r>
            <a:r>
              <a:rPr lang="zh-CN" altLang="en-US" sz="3200" spc="600" dirty="0"/>
              <a:t>串行通讯口及</a:t>
            </a:r>
            <a:br>
              <a:rPr lang="en-US" altLang="zh-CN" sz="3200" spc="600" dirty="0"/>
            </a:br>
            <a:r>
              <a:rPr lang="zh-CN" altLang="en-US" sz="3200" spc="600" dirty="0"/>
              <a:t>中断优先级实验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876" y="4436450"/>
            <a:ext cx="6933903" cy="598488"/>
          </a:xfrm>
        </p:spPr>
        <p:txBody>
          <a:bodyPr/>
          <a:lstStyle/>
          <a:p>
            <a:r>
              <a:rPr lang="zh-CN" altLang="en-US" spc="600" dirty="0"/>
              <a:t>姓名：张文康</a:t>
            </a:r>
            <a:endParaRPr lang="en-US" altLang="zh-CN" spc="600" dirty="0"/>
          </a:p>
          <a:p>
            <a:r>
              <a:rPr lang="zh-CN" altLang="en-US" spc="600" dirty="0"/>
              <a:t>学号：</a:t>
            </a:r>
            <a:r>
              <a:rPr lang="en-US" altLang="zh-CN" spc="600" dirty="0"/>
              <a:t>522021910121</a:t>
            </a:r>
            <a:endParaRPr lang="zh-CN" altLang="en-US" spc="600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TASK4:</a:t>
            </a:r>
            <a:r>
              <a:rPr lang="zh-CN" altLang="en-US" dirty="0"/>
              <a:t>优先级调整实验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4ADE69-8A40-DB4C-3E3D-71409925D277}"/>
              </a:ext>
            </a:extLst>
          </p:cNvPr>
          <p:cNvGrpSpPr/>
          <p:nvPr/>
        </p:nvGrpSpPr>
        <p:grpSpPr>
          <a:xfrm>
            <a:off x="1113753" y="1638713"/>
            <a:ext cx="10362945" cy="4319324"/>
            <a:chOff x="892372" y="1699481"/>
            <a:chExt cx="10406431" cy="388461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2BC24C6-BDF8-74DB-2BF8-1ECB1979A0B6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07DE4911-B74A-EB79-191B-6107EB2369CA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A858F60E-AFA6-FBE9-5993-43517FBA5A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67" y="2111352"/>
            <a:ext cx="9842916" cy="3643388"/>
          </a:xfrm>
        </p:spPr>
        <p:txBody>
          <a:bodyPr/>
          <a:lstStyle/>
          <a:p>
            <a:pPr algn="just"/>
            <a:r>
              <a:rPr lang="zh-CN" altLang="en-US" sz="1800" b="0" dirty="0"/>
              <a:t>基于</a:t>
            </a:r>
            <a:r>
              <a:rPr lang="en-US" altLang="zh-CN" sz="1800" b="0" dirty="0"/>
              <a:t>TASK1</a:t>
            </a:r>
            <a:r>
              <a:rPr lang="zh-CN" altLang="en-US" sz="1800" b="0" dirty="0"/>
              <a:t>，调整 </a:t>
            </a:r>
            <a:r>
              <a:rPr lang="en-US" altLang="zh-CN" sz="1800" b="0" dirty="0"/>
              <a:t>UART0 </a:t>
            </a:r>
            <a:r>
              <a:rPr lang="zh-CN" altLang="en-US" sz="1800" b="0" dirty="0"/>
              <a:t>的优先级，使之高于 </a:t>
            </a:r>
            <a:r>
              <a:rPr lang="en-US" altLang="zh-CN" sz="1800" b="0" dirty="0"/>
              <a:t>SYSTICK </a:t>
            </a:r>
            <a:r>
              <a:rPr lang="zh-CN" altLang="en-US" sz="1800" b="0" dirty="0"/>
              <a:t>的优先级，并处于抢占式优先，当按下 </a:t>
            </a:r>
            <a:r>
              <a:rPr lang="en-US" altLang="zh-CN" sz="1800" b="0" dirty="0"/>
              <a:t>USR_SW2 </a:t>
            </a:r>
            <a:r>
              <a:rPr lang="zh-CN" altLang="en-US" sz="1800" b="0" dirty="0"/>
              <a:t>时，</a:t>
            </a:r>
            <a:r>
              <a:rPr lang="en-US" altLang="zh-CN" sz="1800" b="0" dirty="0"/>
              <a:t>UART0 </a:t>
            </a:r>
            <a:r>
              <a:rPr lang="zh-CN" altLang="en-US" sz="1800" b="0" dirty="0"/>
              <a:t>不退出，导致 </a:t>
            </a:r>
            <a:r>
              <a:rPr lang="en-US" altLang="zh-CN" sz="1800" b="0" dirty="0"/>
              <a:t>SYSTICK </a:t>
            </a:r>
            <a:r>
              <a:rPr lang="zh-CN" altLang="en-US" sz="1800" b="0" dirty="0"/>
              <a:t>中断不能进入，整个系统停滞。显示不再跳变。</a:t>
            </a:r>
            <a:endParaRPr lang="en-US" altLang="zh-CN" sz="1800" b="0" dirty="0"/>
          </a:p>
          <a:p>
            <a:pPr algn="just"/>
            <a:r>
              <a:rPr lang="zh-CN" altLang="en-US" sz="1800" b="0" dirty="0"/>
              <a:t>改写程序，将 </a:t>
            </a:r>
            <a:r>
              <a:rPr lang="en-US" altLang="zh-CN" sz="1800" b="0" dirty="0"/>
              <a:t>SYSTICK </a:t>
            </a:r>
            <a:r>
              <a:rPr lang="zh-CN" altLang="en-US" sz="1800" b="0" dirty="0"/>
              <a:t>的抢占式优先级高于 </a:t>
            </a:r>
            <a:r>
              <a:rPr lang="en-US" altLang="zh-CN" sz="1800" b="0" dirty="0"/>
              <a:t>UART0</a:t>
            </a:r>
            <a:r>
              <a:rPr lang="zh-CN" altLang="en-US" sz="1800" b="0" dirty="0"/>
              <a:t>，从而达到即使 </a:t>
            </a:r>
            <a:r>
              <a:rPr lang="en-US" altLang="zh-CN" sz="1800" b="0" dirty="0"/>
              <a:t>USR_SW2 </a:t>
            </a:r>
            <a:r>
              <a:rPr lang="zh-CN" altLang="en-US" sz="1800" b="0" dirty="0"/>
              <a:t>按下时，</a:t>
            </a:r>
            <a:r>
              <a:rPr lang="en-US" altLang="zh-CN" sz="1800" b="0" dirty="0"/>
              <a:t>SYSTICK</a:t>
            </a:r>
            <a:r>
              <a:rPr lang="zh-CN" altLang="en-US" sz="1800" b="0" dirty="0"/>
              <a:t>中断仍然能进入。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10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TASK4:</a:t>
            </a:r>
            <a:r>
              <a:rPr lang="zh-CN" altLang="en-US" dirty="0"/>
              <a:t>优先级调整实验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A858F60E-AFA6-FBE9-5993-43517FBA5A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12764" y="1460299"/>
            <a:ext cx="3332388" cy="544066"/>
          </a:xfrm>
        </p:spPr>
        <p:txBody>
          <a:bodyPr/>
          <a:lstStyle/>
          <a:p>
            <a:pPr algn="just"/>
            <a:r>
              <a:rPr lang="en-US" altLang="zh-CN" sz="1800" b="0" dirty="0"/>
              <a:t>UART0 &gt; SYSTICK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288630-DF5B-4C7C-04B8-FC8ECAE14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36" y="2206566"/>
            <a:ext cx="6155738" cy="9652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CE60D3-736C-1414-454B-57EE1AF11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36" y="3429000"/>
            <a:ext cx="4373434" cy="886968"/>
          </a:xfrm>
          <a:prstGeom prst="rect">
            <a:avLst/>
          </a:prstGeom>
        </p:spPr>
      </p:pic>
      <p:pic>
        <p:nvPicPr>
          <p:cNvPr id="12" name="c43654f5098f475f997f91a068dba234">
            <a:hlinkClick r:id="" action="ppaction://media"/>
            <a:extLst>
              <a:ext uri="{FF2B5EF4-FFF2-40B4-BE49-F238E27FC236}">
                <a16:creationId xmlns:a16="http://schemas.microsoft.com/office/drawing/2014/main" id="{378B2F30-E5A5-BBB4-4380-E8FC5A711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21155" y="812426"/>
            <a:ext cx="2654268" cy="47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5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TASK4:</a:t>
            </a:r>
            <a:r>
              <a:rPr lang="zh-CN" altLang="en-US" dirty="0"/>
              <a:t>优先级调整实验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A858F60E-AFA6-FBE9-5993-43517FBA5A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12764" y="1460299"/>
            <a:ext cx="3332388" cy="544066"/>
          </a:xfrm>
        </p:spPr>
        <p:txBody>
          <a:bodyPr/>
          <a:lstStyle/>
          <a:p>
            <a:pPr algn="just"/>
            <a:r>
              <a:rPr lang="en-US" altLang="zh-CN" sz="1800" b="0" dirty="0"/>
              <a:t>UART0 &lt; SYSTICK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CE60D3-736C-1414-454B-57EE1AF11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36" y="3429000"/>
            <a:ext cx="4373434" cy="8869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32C1C8-489A-938A-9A8C-641339032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36" y="2004365"/>
            <a:ext cx="5984064" cy="1126506"/>
          </a:xfrm>
          <a:prstGeom prst="rect">
            <a:avLst/>
          </a:prstGeom>
        </p:spPr>
      </p:pic>
      <p:pic>
        <p:nvPicPr>
          <p:cNvPr id="6" name="ee51ec56640865ad32607b437156583c">
            <a:hlinkClick r:id="" action="ppaction://media"/>
            <a:extLst>
              <a:ext uri="{FF2B5EF4-FFF2-40B4-BE49-F238E27FC236}">
                <a16:creationId xmlns:a16="http://schemas.microsoft.com/office/drawing/2014/main" id="{54E08E12-F1BF-217F-A240-940FEAF12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6580726" y="1855754"/>
            <a:ext cx="5593763" cy="314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zh-CN" altLang="en-US" dirty="0"/>
              <a:t>讨论与思考总结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8C64E23-2119-DB8C-A995-475B51FA50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8003" y="2451003"/>
            <a:ext cx="9810466" cy="1845864"/>
          </a:xfrm>
        </p:spPr>
        <p:txBody>
          <a:bodyPr/>
          <a:lstStyle/>
          <a:p>
            <a:pPr algn="just"/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实验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3-2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(</a:t>
            </a:r>
            <a:r>
              <a:rPr lang="en-US" altLang="zh-CN" sz="20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UARTCharsAvail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(UART0_BASE))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此行程序的作用。如果没有此行，会导致什么问题？</a:t>
            </a:r>
            <a:endParaRPr lang="en-US" altLang="zh-CN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解答：</a:t>
            </a:r>
            <a:r>
              <a:rPr lang="zh-CN" altLang="en-US" sz="2000" b="0" dirty="0"/>
              <a:t>改行代码的是为了确认</a:t>
            </a:r>
            <a:r>
              <a:rPr lang="en-US" altLang="zh-CN" sz="2000" b="0" dirty="0"/>
              <a:t>UART0</a:t>
            </a:r>
            <a:r>
              <a:rPr lang="zh-CN" altLang="en-US" sz="2000" b="0" dirty="0"/>
              <a:t>处有字符可读入，若没有此行，可能会出现读入无效字符的情况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A28A6A-2236-BF9A-E64E-4006F6EAE902}"/>
              </a:ext>
            </a:extLst>
          </p:cNvPr>
          <p:cNvGrpSpPr/>
          <p:nvPr/>
        </p:nvGrpSpPr>
        <p:grpSpPr>
          <a:xfrm>
            <a:off x="1136367" y="2029565"/>
            <a:ext cx="10460818" cy="2688740"/>
            <a:chOff x="892372" y="1699481"/>
            <a:chExt cx="10406431" cy="388461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D9F977B-29F0-E791-6340-2466CFA048BE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20F602DB-CEB1-59BC-7ADB-286A195C0AD3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8742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zh-CN" altLang="en-US" dirty="0"/>
              <a:t>讨论与思考总结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8C64E23-2119-DB8C-A995-475B51FA50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8793" y="2524768"/>
            <a:ext cx="9810466" cy="1176723"/>
          </a:xfrm>
        </p:spPr>
        <p:txBody>
          <a:bodyPr/>
          <a:lstStyle/>
          <a:p>
            <a:pPr algn="just"/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实验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3-3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void UART0_Handler(void)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为什么没有在主函数声明？</a:t>
            </a:r>
            <a:endParaRPr lang="en-US" altLang="zh-CN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因为其已经在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startup_TM4C129.s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中提前定义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A28A6A-2236-BF9A-E64E-4006F6EAE902}"/>
              </a:ext>
            </a:extLst>
          </p:cNvPr>
          <p:cNvGrpSpPr/>
          <p:nvPr/>
        </p:nvGrpSpPr>
        <p:grpSpPr>
          <a:xfrm>
            <a:off x="833850" y="2000306"/>
            <a:ext cx="10460818" cy="3946952"/>
            <a:chOff x="892372" y="1699481"/>
            <a:chExt cx="10406431" cy="388461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D9F977B-29F0-E791-6340-2466CFA048BE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20F602DB-CEB1-59BC-7ADB-286A195C0AD3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4D15FBE-8823-F775-618B-31BA6C1414F2}"/>
              </a:ext>
            </a:extLst>
          </p:cNvPr>
          <p:cNvSpPr txBox="1">
            <a:spLocks/>
          </p:cNvSpPr>
          <p:nvPr/>
        </p:nvSpPr>
        <p:spPr>
          <a:xfrm>
            <a:off x="1118793" y="3973782"/>
            <a:ext cx="9810466" cy="1176723"/>
          </a:xfrm>
          <a:prstGeom prst="rect">
            <a:avLst/>
          </a:prstGeom>
        </p:spPr>
        <p:txBody>
          <a:bodyPr/>
          <a:lstStyle>
            <a:lvl1pPr marL="363538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p"/>
              <a:defRPr sz="2400" b="1" kern="1200" spc="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2200" kern="1200" spc="3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6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4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b="0" dirty="0"/>
              <a:t>为什么 </a:t>
            </a:r>
            <a:r>
              <a:rPr lang="en-US" altLang="zh-CN" sz="2000" b="0" dirty="0"/>
              <a:t>3-3 </a:t>
            </a:r>
            <a:r>
              <a:rPr lang="zh-CN" altLang="en-US" sz="2000" b="0" dirty="0"/>
              <a:t>的中断中需要读取中断标志并清除，而 </a:t>
            </a:r>
            <a:r>
              <a:rPr lang="en-US" altLang="zh-CN" sz="2000" b="0" dirty="0"/>
              <a:t>SYSTICK </a:t>
            </a:r>
            <a:r>
              <a:rPr lang="zh-CN" altLang="en-US" sz="2000" b="0" dirty="0"/>
              <a:t>不需要？</a:t>
            </a:r>
            <a:endParaRPr lang="en-US" altLang="zh-CN" sz="2000" b="0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zh-CN" altLang="en-US" sz="2000" b="0" dirty="0"/>
              <a:t>因为</a:t>
            </a:r>
            <a:r>
              <a:rPr lang="en-US" altLang="zh-CN" sz="2000" b="0" dirty="0" err="1"/>
              <a:t>SysTick</a:t>
            </a:r>
            <a:r>
              <a:rPr lang="zh-CN" altLang="en-US" sz="2000" b="0" dirty="0"/>
              <a:t>会自动按照所设定的周期触发，无需特定清除</a:t>
            </a:r>
          </a:p>
        </p:txBody>
      </p:sp>
    </p:spTree>
    <p:extLst>
      <p:ext uri="{BB962C8B-B14F-4D97-AF65-F5344CB8AC3E}">
        <p14:creationId xmlns:p14="http://schemas.microsoft.com/office/powerpoint/2010/main" val="394264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zh-CN" altLang="en-US" dirty="0"/>
              <a:t>讨论与思考总结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8C64E23-2119-DB8C-A995-475B51FA50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0007" y="1995464"/>
            <a:ext cx="8961899" cy="4555582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月份加减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请根据上位机的命令，如“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MAY+01”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其中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为月份，（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JAN,FEB,…DEC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）均为三位。</a:t>
            </a:r>
          </a:p>
          <a:p>
            <a:pPr algn="just"/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表示加运算符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,-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表示减运算符，均为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位。</a:t>
            </a:r>
          </a:p>
          <a:p>
            <a:pPr algn="just"/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表示增加或减少量，均为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位。范围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00-11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A28A6A-2236-BF9A-E64E-4006F6EAE902}"/>
              </a:ext>
            </a:extLst>
          </p:cNvPr>
          <p:cNvGrpSpPr/>
          <p:nvPr/>
        </p:nvGrpSpPr>
        <p:grpSpPr>
          <a:xfrm>
            <a:off x="397677" y="1627429"/>
            <a:ext cx="9726560" cy="3976013"/>
            <a:chOff x="892372" y="1699481"/>
            <a:chExt cx="10406431" cy="388461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D9F977B-29F0-E791-6340-2466CFA048BE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20F602DB-CEB1-59BC-7ADB-286A195C0AD3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5618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zh-CN" altLang="en-US" dirty="0"/>
              <a:t>讨论与思考总结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184F4A-7742-F0AA-63AC-DF550525E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05" b="36721"/>
          <a:stretch/>
        </p:blipFill>
        <p:spPr>
          <a:xfrm>
            <a:off x="7616701" y="1858060"/>
            <a:ext cx="3980484" cy="30065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4DB895-A94E-7A09-F0CB-7CFDAF19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4" y="2446884"/>
            <a:ext cx="6598379" cy="222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0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zh-CN" altLang="en-US" dirty="0"/>
              <a:t>讨论与思考总结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8C64E23-2119-DB8C-A995-475B51FA50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0007" y="1995464"/>
            <a:ext cx="8961899" cy="2254667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sz="2000" dirty="0"/>
              <a:t>分秒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根据上位机的命令，如“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14:12+05:06”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其中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14:12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为分钟与秒，共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位，包括一个“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:”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  <a:p>
            <a:pPr algn="just"/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表示加运算符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,-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表示减运算符，均为 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A28A6A-2236-BF9A-E64E-4006F6EAE902}"/>
              </a:ext>
            </a:extLst>
          </p:cNvPr>
          <p:cNvGrpSpPr/>
          <p:nvPr/>
        </p:nvGrpSpPr>
        <p:grpSpPr>
          <a:xfrm>
            <a:off x="397677" y="1627429"/>
            <a:ext cx="9726560" cy="3976013"/>
            <a:chOff x="892372" y="1699481"/>
            <a:chExt cx="10406431" cy="388461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D9F977B-29F0-E791-6340-2466CFA048BE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20F602DB-CEB1-59BC-7ADB-286A195C0AD3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65995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zh-CN" altLang="en-US" dirty="0"/>
              <a:t>讨论与思考总结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E352A2-6922-DB73-9448-CDE89F5E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1921419"/>
            <a:ext cx="2819893" cy="14595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846FBDE-192B-67D7-ECC7-4B2E91246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051" y="285000"/>
            <a:ext cx="6287924" cy="61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9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542EF4-2CD2-414F-BB8A-5F063B6691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感谢您的关注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89403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04">
            <a:extLst>
              <a:ext uri="{FF2B5EF4-FFF2-40B4-BE49-F238E27FC236}">
                <a16:creationId xmlns:a16="http://schemas.microsoft.com/office/drawing/2014/main" id="{7EBC8E2A-62A2-4D66-B11D-604E0DF72437}"/>
              </a:ext>
            </a:extLst>
          </p:cNvPr>
          <p:cNvSpPr txBox="1"/>
          <p:nvPr/>
        </p:nvSpPr>
        <p:spPr>
          <a:xfrm>
            <a:off x="5749491" y="4651731"/>
            <a:ext cx="5611015" cy="53340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优先级调整实验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205">
            <a:extLst>
              <a:ext uri="{FF2B5EF4-FFF2-40B4-BE49-F238E27FC236}">
                <a16:creationId xmlns:a16="http://schemas.microsoft.com/office/drawing/2014/main" id="{3EA3E62A-1151-422E-A13B-82B6BCBD930C}"/>
              </a:ext>
            </a:extLst>
          </p:cNvPr>
          <p:cNvSpPr txBox="1"/>
          <p:nvPr/>
        </p:nvSpPr>
        <p:spPr>
          <a:xfrm>
            <a:off x="4944595" y="413803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TASK4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bject 206">
            <a:extLst>
              <a:ext uri="{FF2B5EF4-FFF2-40B4-BE49-F238E27FC236}">
                <a16:creationId xmlns:a16="http://schemas.microsoft.com/office/drawing/2014/main" id="{4E0085BB-61AD-49D5-AB25-AF00667A56D8}"/>
              </a:ext>
            </a:extLst>
          </p:cNvPr>
          <p:cNvSpPr txBox="1"/>
          <p:nvPr/>
        </p:nvSpPr>
        <p:spPr>
          <a:xfrm>
            <a:off x="5730441" y="2536692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简易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指令集及其大小写适应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选做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1FE7D1AB-0F6A-4246-AA09-AD6DF02621F6}"/>
              </a:ext>
            </a:extLst>
          </p:cNvPr>
          <p:cNvSpPr txBox="1"/>
          <p:nvPr/>
        </p:nvSpPr>
        <p:spPr>
          <a:xfrm>
            <a:off x="4931896" y="2015373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TASK2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bject 208">
            <a:extLst>
              <a:ext uri="{FF2B5EF4-FFF2-40B4-BE49-F238E27FC236}">
                <a16:creationId xmlns:a16="http://schemas.microsoft.com/office/drawing/2014/main" id="{374DDBDB-7821-4186-A4DA-290909C941F6}"/>
              </a:ext>
            </a:extLst>
          </p:cNvPr>
          <p:cNvSpPr txBox="1"/>
          <p:nvPr/>
        </p:nvSpPr>
        <p:spPr>
          <a:xfrm>
            <a:off x="5749491" y="1404404"/>
            <a:ext cx="5204059" cy="858366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串口通讯代码运行与学习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209">
            <a:extLst>
              <a:ext uri="{FF2B5EF4-FFF2-40B4-BE49-F238E27FC236}">
                <a16:creationId xmlns:a16="http://schemas.microsoft.com/office/drawing/2014/main" id="{560C5A8C-9FCB-43B5-9294-427E97E12054}"/>
              </a:ext>
            </a:extLst>
          </p:cNvPr>
          <p:cNvSpPr txBox="1"/>
          <p:nvPr/>
        </p:nvSpPr>
        <p:spPr>
          <a:xfrm>
            <a:off x="4944595" y="949491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TASK1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204">
            <a:extLst>
              <a:ext uri="{FF2B5EF4-FFF2-40B4-BE49-F238E27FC236}">
                <a16:creationId xmlns:a16="http://schemas.microsoft.com/office/drawing/2014/main" id="{6AAD5ABC-EE82-46A3-9DCD-C0AA741C6570}"/>
              </a:ext>
            </a:extLst>
          </p:cNvPr>
          <p:cNvSpPr txBox="1"/>
          <p:nvPr/>
        </p:nvSpPr>
        <p:spPr>
          <a:xfrm>
            <a:off x="5717742" y="3650397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时钟指令集</a:t>
            </a: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选做</a:t>
            </a: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5">
            <a:extLst>
              <a:ext uri="{FF2B5EF4-FFF2-40B4-BE49-F238E27FC236}">
                <a16:creationId xmlns:a16="http://schemas.microsoft.com/office/drawing/2014/main" id="{11BDC666-5144-4369-8219-ACB373001255}"/>
              </a:ext>
            </a:extLst>
          </p:cNvPr>
          <p:cNvSpPr txBox="1"/>
          <p:nvPr/>
        </p:nvSpPr>
        <p:spPr>
          <a:xfrm>
            <a:off x="4931896" y="3128067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TASK3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F15BD3-F4F6-4459-8BDF-DE4BA0C3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1" name="Object 204">
            <a:extLst>
              <a:ext uri="{FF2B5EF4-FFF2-40B4-BE49-F238E27FC236}">
                <a16:creationId xmlns:a16="http://schemas.microsoft.com/office/drawing/2014/main" id="{20033B80-46A8-A2AB-B13F-51690B9FB596}"/>
              </a:ext>
            </a:extLst>
          </p:cNvPr>
          <p:cNvSpPr txBox="1"/>
          <p:nvPr/>
        </p:nvSpPr>
        <p:spPr>
          <a:xfrm>
            <a:off x="5749490" y="5669545"/>
            <a:ext cx="5611015" cy="53340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实验中的讨论题解答及实验总结收获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205">
            <a:extLst>
              <a:ext uri="{FF2B5EF4-FFF2-40B4-BE49-F238E27FC236}">
                <a16:creationId xmlns:a16="http://schemas.microsoft.com/office/drawing/2014/main" id="{36546095-E018-4E0A-3816-8F8CB94F943A}"/>
              </a:ext>
            </a:extLst>
          </p:cNvPr>
          <p:cNvSpPr txBox="1"/>
          <p:nvPr/>
        </p:nvSpPr>
        <p:spPr>
          <a:xfrm>
            <a:off x="4944595" y="5147995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讨论及思考总结</a:t>
            </a:r>
          </a:p>
        </p:txBody>
      </p:sp>
    </p:spTree>
    <p:extLst>
      <p:ext uri="{BB962C8B-B14F-4D97-AF65-F5344CB8AC3E}">
        <p14:creationId xmlns:p14="http://schemas.microsoft.com/office/powerpoint/2010/main" val="196762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TASK1: UART</a:t>
            </a:r>
            <a:r>
              <a:rPr lang="zh-CN" altLang="en-US" dirty="0"/>
              <a:t>串口通讯代码运行与学习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530F81-8A7D-CF5A-6EE5-514364FF3536}"/>
              </a:ext>
            </a:extLst>
          </p:cNvPr>
          <p:cNvGrpSpPr/>
          <p:nvPr/>
        </p:nvGrpSpPr>
        <p:grpSpPr>
          <a:xfrm>
            <a:off x="1145405" y="1643193"/>
            <a:ext cx="9521586" cy="3833582"/>
            <a:chOff x="892372" y="1699481"/>
            <a:chExt cx="10406431" cy="388461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6631EBE-2D98-CC76-0037-9728642C5FDC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61BF20FE-9C8A-0789-1719-D3CDE78AD0BD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4CCDF89-4ED0-050C-4019-1C77348A59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5009" y="2066406"/>
            <a:ext cx="8874354" cy="314151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1800" b="0" dirty="0"/>
              <a:t>例程</a:t>
            </a:r>
            <a:r>
              <a:rPr lang="en-US" altLang="zh-CN" sz="1800" b="0" dirty="0"/>
              <a:t>3-1</a:t>
            </a:r>
            <a:r>
              <a:rPr lang="zh-CN" altLang="en-US" sz="1800" b="0" dirty="0"/>
              <a:t>为</a:t>
            </a:r>
            <a:r>
              <a:rPr lang="en-US" altLang="zh-CN" sz="1800" b="0" dirty="0"/>
              <a:t>UART0</a:t>
            </a:r>
            <a:r>
              <a:rPr lang="zh-CN" altLang="en-US" sz="1800" b="0" dirty="0"/>
              <a:t>的初始化，实验板在初始化完成后向主机发送“</a:t>
            </a:r>
            <a:r>
              <a:rPr lang="en-US" altLang="zh-CN" sz="1800" b="0" dirty="0"/>
              <a:t>HELLO,WORLD</a:t>
            </a:r>
            <a:r>
              <a:rPr lang="zh-CN" altLang="en-US" sz="1800" b="0" dirty="0"/>
              <a:t>！”字符串。</a:t>
            </a:r>
            <a:endParaRPr lang="en-US" altLang="zh-CN" sz="1800" b="0" dirty="0"/>
          </a:p>
          <a:p>
            <a:pPr algn="just">
              <a:lnSpc>
                <a:spcPct val="150000"/>
              </a:lnSpc>
            </a:pPr>
            <a:r>
              <a:rPr lang="zh-CN" altLang="en-US" sz="1800" b="0" dirty="0"/>
              <a:t>例程</a:t>
            </a:r>
            <a:r>
              <a:rPr lang="en-US" altLang="zh-CN" sz="1800" b="0" dirty="0"/>
              <a:t>3-2</a:t>
            </a:r>
            <a:r>
              <a:rPr lang="zh-CN" altLang="en-US" sz="1800" b="0" dirty="0"/>
              <a:t>为</a:t>
            </a:r>
            <a:r>
              <a:rPr lang="en-US" altLang="zh-CN" sz="1800" b="0" dirty="0"/>
              <a:t>UART ECHO</a:t>
            </a:r>
            <a:r>
              <a:rPr lang="zh-CN" altLang="en-US" sz="1800" b="0" dirty="0"/>
              <a:t>的阻塞式实现，通过 </a:t>
            </a:r>
            <a:r>
              <a:rPr lang="en-US" altLang="zh-CN" sz="1800" b="0" dirty="0"/>
              <a:t>PC </a:t>
            </a:r>
            <a:r>
              <a:rPr lang="zh-CN" altLang="en-US" sz="1800" b="0" dirty="0"/>
              <a:t>端发送字符串，实验板收到后并原样返回。</a:t>
            </a:r>
            <a:endParaRPr lang="en-US" altLang="zh-CN" sz="1800" b="0" dirty="0"/>
          </a:p>
          <a:p>
            <a:pPr algn="just">
              <a:lnSpc>
                <a:spcPct val="150000"/>
              </a:lnSpc>
            </a:pPr>
            <a:r>
              <a:rPr lang="zh-CN" altLang="en-US" sz="1800" b="0" dirty="0"/>
              <a:t>例程</a:t>
            </a:r>
            <a:r>
              <a:rPr lang="en-US" altLang="zh-CN" sz="1800" b="0" dirty="0"/>
              <a:t>3-3 UART ECHO</a:t>
            </a:r>
            <a:r>
              <a:rPr lang="zh-CN" altLang="en-US" sz="1800" b="0" dirty="0"/>
              <a:t>的阻塞式实现，即中断方式进行发送与接收。当进行数据接收时，点亮 </a:t>
            </a:r>
            <a:r>
              <a:rPr lang="en-US" altLang="zh-CN" sz="1800" b="0" dirty="0"/>
              <a:t>PN1</a:t>
            </a:r>
            <a:r>
              <a:rPr lang="zh-CN" altLang="en-US" sz="1800" b="0" dirty="0"/>
              <a:t>。</a:t>
            </a:r>
            <a:endParaRPr lang="en-US" altLang="zh-CN" sz="1800" b="0" dirty="0"/>
          </a:p>
        </p:txBody>
      </p:sp>
    </p:spTree>
    <p:extLst>
      <p:ext uri="{BB962C8B-B14F-4D97-AF65-F5344CB8AC3E}">
        <p14:creationId xmlns:p14="http://schemas.microsoft.com/office/powerpoint/2010/main" val="357142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TASK1: UART</a:t>
            </a:r>
            <a:r>
              <a:rPr lang="zh-CN" altLang="en-US" dirty="0"/>
              <a:t>串口通讯代码运行与学习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F0D867-FC0D-EEBE-E1EC-9295501D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590" y="1586446"/>
            <a:ext cx="6307341" cy="46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5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TASK2:</a:t>
            </a:r>
            <a:r>
              <a:rPr lang="zh-CN" altLang="en-US" dirty="0"/>
              <a:t>简易</a:t>
            </a:r>
            <a:r>
              <a:rPr lang="en-US" altLang="zh-CN" dirty="0"/>
              <a:t>AT</a:t>
            </a:r>
            <a:r>
              <a:rPr lang="zh-CN" altLang="en-US" dirty="0"/>
              <a:t>指令集及其大小写适应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6C19CF3-B98F-AC6C-F0C9-EF18BF27BA39}"/>
              </a:ext>
            </a:extLst>
          </p:cNvPr>
          <p:cNvGrpSpPr/>
          <p:nvPr/>
        </p:nvGrpSpPr>
        <p:grpSpPr>
          <a:xfrm>
            <a:off x="1014116" y="1879345"/>
            <a:ext cx="9366017" cy="4011316"/>
            <a:chOff x="892372" y="1699481"/>
            <a:chExt cx="10406431" cy="3884614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3454D81-5A57-EC34-356A-27FBC9CAC347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矩形: 圆顶角 9">
              <a:extLst>
                <a:ext uri="{FF2B5EF4-FFF2-40B4-BE49-F238E27FC236}">
                  <a16:creationId xmlns:a16="http://schemas.microsoft.com/office/drawing/2014/main" id="{120577D9-CF5F-7831-7D5C-3FD1FD6C07F3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B1695E78-65BF-D9EF-AA7B-E66FD84B2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145" y="2333900"/>
            <a:ext cx="8185588" cy="3219878"/>
          </a:xfrm>
        </p:spPr>
        <p:txBody>
          <a:bodyPr/>
          <a:lstStyle/>
          <a:p>
            <a:r>
              <a:rPr lang="zh-CN" altLang="en-US" sz="1800" b="0" dirty="0"/>
              <a:t>当 </a:t>
            </a:r>
            <a:r>
              <a:rPr lang="en-US" altLang="zh-CN" sz="1800" b="0" dirty="0"/>
              <a:t>PC </a:t>
            </a:r>
            <a:r>
              <a:rPr lang="zh-CN" altLang="en-US" sz="1800" b="0" dirty="0"/>
              <a:t>端发来 </a:t>
            </a:r>
            <a:r>
              <a:rPr lang="en-US" altLang="zh-CN" sz="1800" b="0" dirty="0"/>
              <a:t>AT+CLASS </a:t>
            </a:r>
            <a:r>
              <a:rPr lang="zh-CN" altLang="en-US" sz="1800" b="0" dirty="0"/>
              <a:t>后，实验板回以 </a:t>
            </a:r>
            <a:r>
              <a:rPr lang="en-US" altLang="zh-CN" sz="1800" b="0" dirty="0"/>
              <a:t>CLASS######</a:t>
            </a:r>
            <a:r>
              <a:rPr lang="zh-CN" altLang="en-US" sz="1800" b="0" dirty="0"/>
              <a:t>，其中</a:t>
            </a:r>
            <a:r>
              <a:rPr lang="en-US" altLang="zh-CN" sz="1800" b="0" dirty="0"/>
              <a:t>#####</a:t>
            </a:r>
            <a:r>
              <a:rPr lang="zh-CN" altLang="en-US" sz="1800" b="0" dirty="0"/>
              <a:t>为班级号</a:t>
            </a:r>
          </a:p>
          <a:p>
            <a:r>
              <a:rPr lang="zh-CN" altLang="en-US" sz="1800" b="0" dirty="0"/>
              <a:t>当</a:t>
            </a:r>
            <a:r>
              <a:rPr lang="en-US" altLang="zh-CN" sz="1800" b="0" dirty="0"/>
              <a:t>PC</a:t>
            </a:r>
            <a:r>
              <a:rPr lang="zh-CN" altLang="en-US" sz="1800" b="0" dirty="0"/>
              <a:t>端发来</a:t>
            </a:r>
            <a:r>
              <a:rPr lang="en-US" altLang="zh-CN" sz="1800" b="0" dirty="0"/>
              <a:t>AT+STUDENTCODE</a:t>
            </a:r>
            <a:r>
              <a:rPr lang="zh-CN" altLang="en-US" sz="1800" b="0" dirty="0"/>
              <a:t>后，实验板回以 </a:t>
            </a:r>
            <a:r>
              <a:rPr lang="en-US" altLang="zh-CN" sz="1800" b="0" dirty="0"/>
              <a:t>CODE######</a:t>
            </a:r>
            <a:r>
              <a:rPr lang="zh-CN" altLang="en-US" sz="1800" b="0" dirty="0"/>
              <a:t>，其中</a:t>
            </a:r>
            <a:r>
              <a:rPr lang="en-US" altLang="zh-CN" sz="1800" b="0" dirty="0"/>
              <a:t>#####</a:t>
            </a:r>
            <a:r>
              <a:rPr lang="zh-CN" altLang="en-US" sz="1800" b="0" dirty="0"/>
              <a:t>为学号</a:t>
            </a:r>
          </a:p>
          <a:p>
            <a:r>
              <a:rPr lang="en-US" altLang="zh-CN" sz="1800" b="0" dirty="0"/>
              <a:t>【</a:t>
            </a:r>
            <a:r>
              <a:rPr lang="zh-CN" altLang="en-US" sz="1800" b="0" dirty="0"/>
              <a:t>选做</a:t>
            </a:r>
            <a:r>
              <a:rPr lang="en-US" altLang="zh-CN" sz="1800" b="0" dirty="0"/>
              <a:t>】</a:t>
            </a:r>
            <a:r>
              <a:rPr lang="zh-CN" altLang="en-US" sz="1800" b="0" dirty="0"/>
              <a:t>对于指令，大小写均能适应</a:t>
            </a:r>
            <a:endParaRPr lang="en-US" altLang="zh-CN" sz="1800" b="0" dirty="0"/>
          </a:p>
          <a:p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实现方式：用数组储存接收到的字符，小写转大写；在主函数中解释指令字符串，并执行对应指令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60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TASK2:</a:t>
            </a:r>
            <a:r>
              <a:rPr lang="zh-CN" altLang="en-US" dirty="0"/>
              <a:t>简易</a:t>
            </a:r>
            <a:r>
              <a:rPr lang="en-US" altLang="zh-CN" dirty="0"/>
              <a:t>AT</a:t>
            </a:r>
            <a:r>
              <a:rPr lang="zh-CN" altLang="en-US" dirty="0"/>
              <a:t>指令集及其大小写适应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C184DB-0CEA-A8E5-F280-BCE4EC861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68" b="23465"/>
          <a:stretch/>
        </p:blipFill>
        <p:spPr>
          <a:xfrm>
            <a:off x="7148464" y="2960452"/>
            <a:ext cx="4131732" cy="36572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B50B4E-1995-95DF-CB56-819C26169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50" y="1552194"/>
            <a:ext cx="6255543" cy="45776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2E4297-5812-005B-BAA1-AD58E957B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679" y="979563"/>
            <a:ext cx="4555303" cy="183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1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TASK3:</a:t>
            </a:r>
            <a:r>
              <a:rPr lang="zh-CN" altLang="en-US" dirty="0"/>
              <a:t>时钟指令集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4ADE69-8A40-DB4C-3E3D-71409925D277}"/>
              </a:ext>
            </a:extLst>
          </p:cNvPr>
          <p:cNvGrpSpPr/>
          <p:nvPr/>
        </p:nvGrpSpPr>
        <p:grpSpPr>
          <a:xfrm>
            <a:off x="1113753" y="1638713"/>
            <a:ext cx="10362945" cy="4319324"/>
            <a:chOff x="892372" y="1699481"/>
            <a:chExt cx="10406431" cy="388461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2BC24C6-BDF8-74DB-2BF8-1ECB1979A0B6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07DE4911-B74A-EB79-191B-6107EB2369CA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A858F60E-AFA6-FBE9-5993-43517FBA5A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3767" y="2111352"/>
            <a:ext cx="9842916" cy="3643388"/>
          </a:xfrm>
        </p:spPr>
        <p:txBody>
          <a:bodyPr/>
          <a:lstStyle/>
          <a:p>
            <a:pPr algn="just"/>
            <a:r>
              <a:rPr lang="zh-CN" altLang="en-US" sz="1800" b="0" dirty="0"/>
              <a:t>底板运行后自动实现 </a:t>
            </a:r>
            <a:r>
              <a:rPr lang="en-US" altLang="zh-CN" sz="1800" b="0" dirty="0"/>
              <a:t>1S </a:t>
            </a:r>
            <a:r>
              <a:rPr lang="zh-CN" altLang="en-US" sz="1800" b="0" dirty="0"/>
              <a:t>计时。</a:t>
            </a:r>
          </a:p>
          <a:p>
            <a:pPr algn="just"/>
            <a:r>
              <a:rPr lang="en-US" altLang="zh-CN" sz="1800" b="0" dirty="0"/>
              <a:t>a) PC </a:t>
            </a:r>
            <a:r>
              <a:rPr lang="zh-CN" altLang="en-US" sz="1800" b="0" dirty="0"/>
              <a:t>端发来绝对对时命令，如 </a:t>
            </a:r>
            <a:r>
              <a:rPr lang="en-US" altLang="zh-CN" sz="1800" b="0" dirty="0"/>
              <a:t>SET12:56:03 </a:t>
            </a:r>
            <a:r>
              <a:rPr lang="zh-CN" altLang="en-US" sz="1800" b="0" dirty="0"/>
              <a:t>或 </a:t>
            </a:r>
            <a:r>
              <a:rPr lang="en-US" altLang="zh-CN" sz="1800" b="0" dirty="0"/>
              <a:t>12-56-03</a:t>
            </a:r>
            <a:r>
              <a:rPr lang="zh-CN" altLang="en-US" sz="1800" b="0" dirty="0"/>
              <a:t>，自动将当前时间同步到 </a:t>
            </a:r>
            <a:r>
              <a:rPr lang="en-US" altLang="zh-CN" sz="1800" b="0" dirty="0"/>
              <a:t>12:56:03</a:t>
            </a:r>
            <a:r>
              <a:rPr lang="zh-CN" altLang="en-US" sz="1800" b="0" dirty="0"/>
              <a:t>，并回之以当前时间</a:t>
            </a:r>
          </a:p>
          <a:p>
            <a:pPr algn="just"/>
            <a:r>
              <a:rPr lang="en-US" altLang="zh-CN" sz="1800" b="0" dirty="0"/>
              <a:t>b) PC </a:t>
            </a:r>
            <a:r>
              <a:rPr lang="zh-CN" altLang="en-US" sz="1800" b="0" dirty="0"/>
              <a:t>端发来相对对时命令，如 </a:t>
            </a:r>
            <a:r>
              <a:rPr lang="en-US" altLang="zh-CN" sz="1800" b="0" dirty="0"/>
              <a:t>INC00:00:12</a:t>
            </a:r>
            <a:r>
              <a:rPr lang="zh-CN" altLang="en-US" sz="1800" b="0" dirty="0"/>
              <a:t>，自动将当前时间加 </a:t>
            </a:r>
            <a:r>
              <a:rPr lang="en-US" altLang="zh-CN" sz="1800" b="0" dirty="0"/>
              <a:t>12 </a:t>
            </a:r>
            <a:r>
              <a:rPr lang="zh-CN" altLang="en-US" sz="1800" b="0" dirty="0"/>
              <a:t>秒，并回之以当前时间</a:t>
            </a:r>
          </a:p>
          <a:p>
            <a:pPr algn="just"/>
            <a:r>
              <a:rPr lang="en-US" altLang="zh-CN" sz="1800" b="0" dirty="0"/>
              <a:t>c) PC </a:t>
            </a:r>
            <a:r>
              <a:rPr lang="zh-CN" altLang="en-US" sz="1800" b="0" dirty="0"/>
              <a:t>端发来查询命令，</a:t>
            </a:r>
            <a:r>
              <a:rPr lang="en-US" altLang="zh-CN" sz="1800" b="0" dirty="0"/>
              <a:t>GETTIME</a:t>
            </a:r>
            <a:r>
              <a:rPr lang="zh-CN" altLang="en-US" sz="1800" b="0" dirty="0"/>
              <a:t>，自动回之以当前时间</a:t>
            </a:r>
          </a:p>
          <a:p>
            <a:pPr algn="just"/>
            <a:r>
              <a:rPr lang="en-US" altLang="zh-CN" sz="1800" b="0" dirty="0"/>
              <a:t>d) </a:t>
            </a:r>
            <a:r>
              <a:rPr lang="zh-CN" altLang="en-US" sz="1800" b="0" dirty="0"/>
              <a:t>当前时间格式统一为 </a:t>
            </a:r>
            <a:r>
              <a:rPr lang="en-US" altLang="zh-CN" sz="1800" b="0" dirty="0"/>
              <a:t>TIME12:56:03</a:t>
            </a:r>
            <a:r>
              <a:rPr lang="zh-CN" altLang="en-US" sz="1800" b="0" dirty="0"/>
              <a:t>，其中 </a:t>
            </a:r>
            <a:r>
              <a:rPr lang="en-US" altLang="zh-CN" sz="1800" b="0" dirty="0"/>
              <a:t>TIME </a:t>
            </a:r>
            <a:r>
              <a:rPr lang="zh-CN" altLang="en-US" sz="1800" b="0" dirty="0"/>
              <a:t>为字符，后续为时间值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5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TASK3:</a:t>
            </a:r>
            <a:r>
              <a:rPr lang="zh-CN" altLang="en-US" dirty="0"/>
              <a:t>时钟指令集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D5AF2A-1F7A-AE16-DA94-7743B7907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39" y="2107887"/>
            <a:ext cx="6567198" cy="30420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6ECBB0-94F6-02FC-781E-9102684FB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16" y="683971"/>
            <a:ext cx="5025884" cy="54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3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10263308" cy="474803"/>
          </a:xfrm>
        </p:spPr>
        <p:txBody>
          <a:bodyPr/>
          <a:lstStyle/>
          <a:p>
            <a:r>
              <a:rPr lang="en-US" altLang="zh-CN" dirty="0"/>
              <a:t>TASK3:</a:t>
            </a:r>
            <a:r>
              <a:rPr lang="zh-CN" altLang="en-US" dirty="0"/>
              <a:t>时钟指令集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38485E-97BE-4F38-8E2C-0BD3EFEB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036E3A-E84A-0056-305D-D6333BF42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72" y="1572769"/>
            <a:ext cx="4184342" cy="4224528"/>
          </a:xfrm>
          <a:prstGeom prst="rect">
            <a:avLst/>
          </a:prstGeom>
        </p:spPr>
      </p:pic>
      <p:pic>
        <p:nvPicPr>
          <p:cNvPr id="8" name="a46fb8bde479811e15dca2d94e9ababf">
            <a:hlinkClick r:id="" action="ppaction://media"/>
            <a:extLst>
              <a:ext uri="{FF2B5EF4-FFF2-40B4-BE49-F238E27FC236}">
                <a16:creationId xmlns:a16="http://schemas.microsoft.com/office/drawing/2014/main" id="{877BE75A-385B-1CC7-A9FA-AB4C54FFA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7186171" y="772668"/>
            <a:ext cx="2988374" cy="53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3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 xmlns:a16="http://schemas.microsoft.com/office/drawing/2014/main" xmlns:p14="http://schemas.microsoft.com/office/powerpoint/2010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8484</TotalTime>
  <Words>742</Words>
  <Application>Microsoft Office PowerPoint</Application>
  <PresentationFormat>宽屏</PresentationFormat>
  <Paragraphs>95</Paragraphs>
  <Slides>19</Slides>
  <Notes>16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微软雅黑</vt:lpstr>
      <vt:lpstr>Arial</vt:lpstr>
      <vt:lpstr>Wingdings</vt:lpstr>
      <vt:lpstr>赤霞朱主题​​</vt:lpstr>
      <vt:lpstr>嵌入式系统与接口技术 实验3：UART 串行通讯口及 中断优先级实验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文康 张</cp:lastModifiedBy>
  <cp:revision>360</cp:revision>
  <dcterms:created xsi:type="dcterms:W3CDTF">2019-01-23T14:14:04Z</dcterms:created>
  <dcterms:modified xsi:type="dcterms:W3CDTF">2024-05-27T15:32:48Z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